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Cabin" panose="020B0604020202020204" charset="0"/>
      <p:regular r:id="rId19"/>
    </p:embeddedFont>
    <p:embeddedFont>
      <p:font typeface="Unbounde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020" autoAdjust="0"/>
  </p:normalViewPr>
  <p:slideViewPr>
    <p:cSldViewPr snapToGrid="0" snapToObjects="1">
      <p:cViewPr varScale="1">
        <p:scale>
          <a:sx n="63" d="100"/>
          <a:sy n="63" d="100"/>
        </p:scale>
        <p:origin x="9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906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Hourly Pattern Interpretation: Cluster 0 (High Demand (Leisure-Heavy)): Peak hours: [13, 12, 14] Pattern: LEISURE (midday peak) Cluster 1 (Low Demand (Commuter-Heavy)): Peak hours: [8, 17, 18] Pattern: COMMUTER (morning/evening peaks) Cluster 2 (High Demand (Commuter-Heavy)): Peak hours: [17, 18, 8] Pattern: COMMUTER (morning/evening peaks) Cluster 3 (Low Demand (Commuter-Heavy)): Peak hours: [14, 13, 15] Pattern: LEISURE (midday peak)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40" y="896064"/>
            <a:ext cx="7889319" cy="4217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30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Uncovering Hidden Demand Shift in Bike Sharing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627340" y="5382578"/>
            <a:ext cx="788931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combined approach using time series, clustering, and anomaly detection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340" y="6032227"/>
            <a:ext cx="7889319" cy="30004"/>
          </a:xfrm>
          <a:prstGeom prst="rect">
            <a:avLst/>
          </a:prstGeom>
          <a:solidFill>
            <a:srgbClr val="CAD6DE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27340" y="6442948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Course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7340" y="6885623"/>
            <a:ext cx="372606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Mining (DT8013)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4798219" y="6442948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Presented By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798219" y="6885623"/>
            <a:ext cx="372606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</a:rPr>
              <a:t>Vishnupriya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</a:rPr>
              <a:t> , Nancy , Rida 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90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268" y="3527703"/>
            <a:ext cx="10525244" cy="68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Finding 3: The Holiday Effect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09268" y="4554617"/>
            <a:ext cx="13011864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Many days adjacent to holidays were flagged as anomalies despite being marked as working days. These days showed behavioral shifts from high-volume commuter patterns to low-volume leisure profiles, representing false commuters.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09268" y="5554504"/>
            <a:ext cx="520184" cy="52018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6" name="Text 3"/>
          <p:cNvSpPr/>
          <p:nvPr/>
        </p:nvSpPr>
        <p:spPr>
          <a:xfrm>
            <a:off x="906125" y="5610523"/>
            <a:ext cx="326350" cy="408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560671" y="5633918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Observation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560671" y="6112669"/>
            <a:ext cx="3393162" cy="1479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Working days adjacent to holidays exhibited leisure profile characteristics rather than commuter patterns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5242798" y="5554504"/>
            <a:ext cx="520184" cy="52018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0" name="Text 7"/>
          <p:cNvSpPr/>
          <p:nvPr/>
        </p:nvSpPr>
        <p:spPr>
          <a:xfrm>
            <a:off x="5339655" y="5610523"/>
            <a:ext cx="326350" cy="408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5994202" y="5633918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Significance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5994202" y="6112669"/>
            <a:ext cx="3393281" cy="1109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Predictable deviation that prevents operational failure when relying on day-type classification alone </a:t>
            </a:r>
            <a:r>
              <a:rPr lang="en-IN" b="1" dirty="0">
                <a:solidFill>
                  <a:schemeClr val="bg2">
                    <a:lumMod val="90000"/>
                  </a:schemeClr>
                </a:solidFill>
              </a:rPr>
              <a:t>Lecture interestingness – Slide 2</a:t>
            </a:r>
            <a:r>
              <a:rPr lang="en-IN" dirty="0">
                <a:solidFill>
                  <a:schemeClr val="bg2">
                    <a:lumMod val="90000"/>
                  </a:schemeClr>
                </a:solidFill>
              </a:rPr>
              <a:t>)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9676448" y="5554504"/>
            <a:ext cx="520184" cy="52018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9773305" y="5610523"/>
            <a:ext cx="326350" cy="408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10427851" y="5633918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Implication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0427851" y="6112669"/>
            <a:ext cx="3393281" cy="1479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Calendar context and holiday proximity must inform demand forecasting and resource allocation strategies</a:t>
            </a:r>
            <a:endParaRPr lang="en-US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4104" y="893088"/>
            <a:ext cx="6175772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 &amp; Solutions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64104" y="1752957"/>
            <a:ext cx="7788593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Three critical challenges emerged during our analysis, each requiring specific methodological approaches to overcome data complexity and ensure valid insights.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64104" y="2590086"/>
            <a:ext cx="7788593" cy="1453039"/>
          </a:xfrm>
          <a:prstGeom prst="roundRect">
            <a:avLst>
              <a:gd name="adj" fmla="val 1999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86964" y="2612946"/>
            <a:ext cx="774502" cy="1407319"/>
          </a:xfrm>
          <a:prstGeom prst="roundRect">
            <a:avLst>
              <a:gd name="adj" fmla="val 20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6429018" y="3135035"/>
            <a:ext cx="290393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155061" y="2806541"/>
            <a:ext cx="2278023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Dimensionality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155061" y="3207306"/>
            <a:ext cx="6581180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24-dimensional daily profiles required dimension reduction (PCA) for meaningful cluster visualization and interpretation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64104" y="4236720"/>
            <a:ext cx="7788593" cy="1453039"/>
          </a:xfrm>
          <a:prstGeom prst="roundRect">
            <a:avLst>
              <a:gd name="adj" fmla="val 1999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186964" y="4259580"/>
            <a:ext cx="774502" cy="1407319"/>
          </a:xfrm>
          <a:prstGeom prst="roundRect">
            <a:avLst>
              <a:gd name="adj" fmla="val 208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6429018" y="4781669"/>
            <a:ext cx="290393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155061" y="4453176"/>
            <a:ext cx="2615922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Anomaly Threshold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155061" y="4853940"/>
            <a:ext cx="6581180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Defining statistical cutoff for anomalous centroid distances required careful tuning to minimize false positives while capturing genuine deviations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164104" y="5883354"/>
            <a:ext cx="7788593" cy="1453039"/>
          </a:xfrm>
          <a:prstGeom prst="roundRect">
            <a:avLst>
              <a:gd name="adj" fmla="val 1999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186964" y="5906214"/>
            <a:ext cx="774502" cy="1407319"/>
          </a:xfrm>
          <a:prstGeom prst="roundRect">
            <a:avLst>
              <a:gd name="adj" fmla="val 20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6429018" y="6428303"/>
            <a:ext cx="290393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155061" y="6099810"/>
            <a:ext cx="2278023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Interpretation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155061" y="6500574"/>
            <a:ext cx="6581180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Connecting anomaly flags to causal factors (weather vs. holiday) demanded rigorous external feature analysis and domain validation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010" y="658416"/>
            <a:ext cx="7764780" cy="1158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Recommendation 1: Dynamic Redistribution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76010" y="2112883"/>
            <a:ext cx="7764780" cy="1793200"/>
          </a:xfrm>
          <a:prstGeom prst="roundRect">
            <a:avLst>
              <a:gd name="adj" fmla="val 1648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2135743"/>
            <a:ext cx="788075" cy="1747480"/>
          </a:xfrm>
          <a:prstGeom prst="roundRect">
            <a:avLst>
              <a:gd name="adj" fmla="val 270"/>
            </a:avLst>
          </a:prstGeom>
          <a:solidFill>
            <a:srgbClr val="304755"/>
          </a:solidFill>
          <a:ln/>
        </p:spPr>
      </p:sp>
      <p:sp>
        <p:nvSpPr>
          <p:cNvPr id="6" name="Text 3"/>
          <p:cNvSpPr/>
          <p:nvPr/>
        </p:nvSpPr>
        <p:spPr>
          <a:xfrm>
            <a:off x="6445091" y="2824758"/>
            <a:ext cx="295513" cy="369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183874" y="2332673"/>
            <a:ext cx="231802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7183874" y="2740462"/>
            <a:ext cx="6537127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Current static planning models struggle when commuter profiles deviate from expectations, leading to inefficient resource allocation and overstocking of bikes.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176010" y="4103013"/>
            <a:ext cx="7764780" cy="1793200"/>
          </a:xfrm>
          <a:prstGeom prst="roundRect">
            <a:avLst>
              <a:gd name="adj" fmla="val 1648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198870" y="4125873"/>
            <a:ext cx="788075" cy="1747480"/>
          </a:xfrm>
          <a:prstGeom prst="roundRect">
            <a:avLst>
              <a:gd name="adj" fmla="val 270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445091" y="4814888"/>
            <a:ext cx="295513" cy="369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183874" y="4322802"/>
            <a:ext cx="231802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Action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7183874" y="4730591"/>
            <a:ext cx="6537127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predictive logic to integrate real-time weather forecasts. Should extreme weather be anticipated, the system will dynamically switch the expected daily usage profile from 'Commuter' to 'Leisure'.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176010" y="6093142"/>
            <a:ext cx="7764780" cy="1477923"/>
          </a:xfrm>
          <a:prstGeom prst="roundRect">
            <a:avLst>
              <a:gd name="adj" fmla="val 20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198870" y="6116003"/>
            <a:ext cx="788075" cy="1432203"/>
          </a:xfrm>
          <a:prstGeom prst="roundRect">
            <a:avLst>
              <a:gd name="adj" fmla="val 270"/>
            </a:avLst>
          </a:prstGeom>
          <a:solidFill>
            <a:srgbClr val="304755"/>
          </a:solidFill>
          <a:ln/>
        </p:spPr>
      </p:sp>
      <p:sp>
        <p:nvSpPr>
          <p:cNvPr id="16" name="Text 13"/>
          <p:cNvSpPr/>
          <p:nvPr/>
        </p:nvSpPr>
        <p:spPr>
          <a:xfrm>
            <a:off x="6445091" y="6647378"/>
            <a:ext cx="295513" cy="369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4"/>
          <p:cNvSpPr/>
          <p:nvPr/>
        </p:nvSpPr>
        <p:spPr>
          <a:xfrm>
            <a:off x="7183874" y="6312932"/>
            <a:ext cx="231802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7183874" y="6720721"/>
            <a:ext cx="6537127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proactive adjustment will minimize manual redistribution efforts and reduce operational costs, ensuring optimal bike availability.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132" y="713542"/>
            <a:ext cx="7714536" cy="1802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Recommendation 2: Calendar-Based Profile Switching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01132" y="2821781"/>
            <a:ext cx="7714536" cy="1225272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23992" y="2844641"/>
            <a:ext cx="816888" cy="1179552"/>
          </a:xfrm>
          <a:prstGeom prst="roundRect">
            <a:avLst>
              <a:gd name="adj" fmla="val 392"/>
            </a:avLst>
          </a:prstGeom>
          <a:solidFill>
            <a:srgbClr val="304755"/>
          </a:solidFill>
          <a:ln/>
        </p:spPr>
      </p:sp>
      <p:sp>
        <p:nvSpPr>
          <p:cNvPr id="6" name="Text 3"/>
          <p:cNvSpPr/>
          <p:nvPr/>
        </p:nvSpPr>
        <p:spPr>
          <a:xfrm>
            <a:off x="6479262" y="3242905"/>
            <a:ext cx="306229" cy="382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245072" y="3048833"/>
            <a:ext cx="2402562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245072" y="3471624"/>
            <a:ext cx="644354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system fails to predict low commuter demand on days near holidays.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01132" y="4251246"/>
            <a:ext cx="7714536" cy="1530310"/>
          </a:xfrm>
          <a:prstGeom prst="roundRect">
            <a:avLst>
              <a:gd name="adj" fmla="val 2002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23992" y="4274106"/>
            <a:ext cx="816888" cy="1484590"/>
          </a:xfrm>
          <a:prstGeom prst="roundRect">
            <a:avLst>
              <a:gd name="adj" fmla="val 392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479262" y="4824889"/>
            <a:ext cx="306229" cy="382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245072" y="4478298"/>
            <a:ext cx="2402562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245072" y="4901089"/>
            <a:ext cx="644354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Officially classify all Holidays AND adjacent working days to use the low-volume Leisure Profile model for logistics planning.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01132" y="5985748"/>
            <a:ext cx="7714536" cy="1530310"/>
          </a:xfrm>
          <a:prstGeom prst="roundRect">
            <a:avLst>
              <a:gd name="adj" fmla="val 2002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223992" y="6008608"/>
            <a:ext cx="816888" cy="1484590"/>
          </a:xfrm>
          <a:prstGeom prst="roundRect">
            <a:avLst>
              <a:gd name="adj" fmla="val 392"/>
            </a:avLst>
          </a:prstGeom>
          <a:solidFill>
            <a:srgbClr val="304755"/>
          </a:solidFill>
          <a:ln/>
        </p:spPr>
      </p:sp>
      <p:sp>
        <p:nvSpPr>
          <p:cNvPr id="16" name="Text 13"/>
          <p:cNvSpPr/>
          <p:nvPr/>
        </p:nvSpPr>
        <p:spPr>
          <a:xfrm>
            <a:off x="6479262" y="6559391"/>
            <a:ext cx="306229" cy="382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4"/>
          <p:cNvSpPr/>
          <p:nvPr/>
        </p:nvSpPr>
        <p:spPr>
          <a:xfrm>
            <a:off x="7245072" y="6212800"/>
            <a:ext cx="2402562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7245072" y="6635591"/>
            <a:ext cx="644354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Ensures staffing and maintenance align with actual user demand patterns, improving service quality.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979051"/>
            <a:ext cx="8072319" cy="580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Summary of Key Findings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0" y="1834575"/>
            <a:ext cx="7761923" cy="1184672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-15696" y="1832729"/>
            <a:ext cx="789742" cy="1138952"/>
          </a:xfrm>
          <a:prstGeom prst="roundRect">
            <a:avLst>
              <a:gd name="adj" fmla="val 277"/>
            </a:avLst>
          </a:prstGeom>
          <a:solidFill>
            <a:srgbClr val="304755"/>
          </a:solidFill>
          <a:ln/>
        </p:spPr>
      </p:sp>
      <p:sp>
        <p:nvSpPr>
          <p:cNvPr id="6" name="Text 3"/>
          <p:cNvSpPr/>
          <p:nvPr/>
        </p:nvSpPr>
        <p:spPr>
          <a:xfrm>
            <a:off x="185351" y="2263021"/>
            <a:ext cx="24713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960715" y="2076093"/>
            <a:ext cx="3063240" cy="181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Finding 1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51416" y="2294264"/>
            <a:ext cx="5887446" cy="532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Two stable demand regimes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(Commuter/Leisure) define daily usage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patterns.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-15696" y="3143668"/>
            <a:ext cx="7761923" cy="1480780"/>
          </a:xfrm>
          <a:prstGeom prst="roundRect">
            <a:avLst>
              <a:gd name="adj" fmla="val 20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927" y="3168902"/>
            <a:ext cx="789742" cy="1435060"/>
          </a:xfrm>
          <a:prstGeom prst="roundRect">
            <a:avLst>
              <a:gd name="adj" fmla="val 277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85351" y="3793213"/>
            <a:ext cx="505688" cy="156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60715" y="3435351"/>
            <a:ext cx="23229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Finding 2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868463" y="3866912"/>
            <a:ext cx="7364233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Severe </a:t>
            </a: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rush hour drops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are highly predictable and correlate strongly with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extreme weather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30258" y="4818281"/>
            <a:ext cx="7761923" cy="1480780"/>
          </a:xfrm>
          <a:prstGeom prst="roundRect">
            <a:avLst>
              <a:gd name="adj" fmla="val 20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8925" y="4827568"/>
            <a:ext cx="789742" cy="1435060"/>
          </a:xfrm>
          <a:prstGeom prst="roundRect">
            <a:avLst>
              <a:gd name="adj" fmla="val 277"/>
            </a:avLst>
          </a:prstGeom>
          <a:solidFill>
            <a:srgbClr val="304755"/>
          </a:solidFill>
          <a:ln/>
        </p:spPr>
      </p:sp>
      <p:sp>
        <p:nvSpPr>
          <p:cNvPr id="16" name="Text 13"/>
          <p:cNvSpPr/>
          <p:nvPr/>
        </p:nvSpPr>
        <p:spPr>
          <a:xfrm>
            <a:off x="185351" y="5471398"/>
            <a:ext cx="24713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4"/>
          <p:cNvSpPr/>
          <p:nvPr/>
        </p:nvSpPr>
        <p:spPr>
          <a:xfrm>
            <a:off x="960716" y="5136356"/>
            <a:ext cx="306324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Finding 3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859586" y="5505803"/>
            <a:ext cx="6531650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model identified a predictable </a:t>
            </a: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demand shift near holidays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that must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 accounted for in planning.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30258" y="6341801"/>
            <a:ext cx="7050164" cy="557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Final Statement: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We have successfully answered the question: </a:t>
            </a:r>
            <a:r>
              <a:rPr lang="en-US" sz="155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What are the deviations in the rush hour?</a:t>
            </a:r>
            <a:endParaRPr lang="en-US" sz="15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5CC71BA-9981-B744-94C7-5B57C0429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422" y="-12669"/>
            <a:ext cx="754997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793" y="635556"/>
            <a:ext cx="4241244" cy="530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30793" y="1435894"/>
            <a:ext cx="7882414" cy="1896547"/>
          </a:xfrm>
          <a:prstGeom prst="roundRect">
            <a:avLst>
              <a:gd name="adj" fmla="val 1426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3653" y="1458754"/>
            <a:ext cx="7836694" cy="540663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6" name="Text 3"/>
          <p:cNvSpPr/>
          <p:nvPr/>
        </p:nvSpPr>
        <p:spPr>
          <a:xfrm>
            <a:off x="4436864" y="1560076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833795" y="2179558"/>
            <a:ext cx="2120622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Impact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33795" y="2552700"/>
            <a:ext cx="7476411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combined approach successfully characterized </a:t>
            </a: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"expected behavior"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via clustering and explained </a:t>
            </a: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"deviations"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via anomaly analysis.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30793" y="3512582"/>
            <a:ext cx="7882414" cy="1896547"/>
          </a:xfrm>
          <a:prstGeom prst="roundRect">
            <a:avLst>
              <a:gd name="adj" fmla="val 1426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53653" y="3535442"/>
            <a:ext cx="7836694" cy="540663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4436864" y="3636764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833795" y="4256246"/>
            <a:ext cx="2120622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Value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833795" y="4629388"/>
            <a:ext cx="7476411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work supports a shift from reactive logistics to </a:t>
            </a: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proactive, dynamic planning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improving both service and efficiency.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30793" y="5589270"/>
            <a:ext cx="7882414" cy="2004655"/>
          </a:xfrm>
          <a:prstGeom prst="roundRect">
            <a:avLst>
              <a:gd name="adj" fmla="val 1349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53653" y="5612130"/>
            <a:ext cx="7836694" cy="540663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6" name="Text 13"/>
          <p:cNvSpPr/>
          <p:nvPr/>
        </p:nvSpPr>
        <p:spPr>
          <a:xfrm>
            <a:off x="4436864" y="5713452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833795" y="6332934"/>
            <a:ext cx="2120622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Quote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833795" y="6706076"/>
            <a:ext cx="747641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"An anomaly (or outlier) is a pattern in the data that does not conform to the expected behavior."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833795" y="7102554"/>
            <a:ext cx="747641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Anomaly Detection (1) – Slide 3</a:t>
            </a: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033404-655C-E385-9F1F-0F5299C04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8440" y="1651000"/>
            <a:ext cx="5486400" cy="505507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6517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428167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324124" y="417599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920389" y="5301020"/>
            <a:ext cx="627602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Questions &amp; Discussion</a:t>
            </a:r>
            <a:endParaRPr lang="en-US" sz="3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9283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Research Question &amp; Goal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55984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applied core data mining techniques to the UCI Bike-Sharing dataset to discover actionable insights for optimizing logistics and resource allocation.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978116"/>
            <a:ext cx="7468553" cy="1418153"/>
          </a:xfrm>
          <a:prstGeom prst="roundRect">
            <a:avLst>
              <a:gd name="adj" fmla="val 10317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93644" y="3978116"/>
            <a:ext cx="121920" cy="1418153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7" name="Text 4"/>
          <p:cNvSpPr/>
          <p:nvPr/>
        </p:nvSpPr>
        <p:spPr>
          <a:xfrm>
            <a:off x="6685359" y="42479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Question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685359" y="4743450"/>
            <a:ext cx="68375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"What are the deviations in rush hour demand?"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293644" y="5874901"/>
            <a:ext cx="7468553" cy="1801177"/>
          </a:xfrm>
          <a:prstGeom prst="roundRect">
            <a:avLst>
              <a:gd name="adj" fmla="val 8123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93644" y="5635585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1" name="Text 8"/>
          <p:cNvSpPr/>
          <p:nvPr/>
        </p:nvSpPr>
        <p:spPr>
          <a:xfrm>
            <a:off x="6685359" y="59053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Hidden Patterns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85359" y="6400919"/>
            <a:ext cx="68375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Discover unusual behavior during peak demand periods to reveal demand regime shifts and operational vulnerabilities. .(Lecture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Intrestingness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– Slide 3)</a:t>
            </a:r>
            <a:r>
              <a:rPr lang="en-IN" sz="2000" b="1" dirty="0"/>
              <a:t> </a:t>
            </a:r>
            <a:endParaRPr lang="en-US" sz="18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A0B070-19EA-4523-D6DA-F35EBC0A6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4465"/>
            <a:ext cx="5514351" cy="28842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AD727D-3D6B-8925-1998-935BBB008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6" y="2832169"/>
            <a:ext cx="5486400" cy="28842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6B1930-93F2-FD6E-E304-EA55EBC05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6" y="5724737"/>
            <a:ext cx="5544437" cy="2496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139" y="737830"/>
            <a:ext cx="10004108" cy="612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Goal &amp; Problem Statement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29139" y="1767245"/>
            <a:ext cx="6481882" cy="2185154"/>
          </a:xfrm>
          <a:prstGeom prst="roundRect">
            <a:avLst>
              <a:gd name="adj" fmla="val 143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1999" y="1790105"/>
            <a:ext cx="6436162" cy="624959"/>
          </a:xfrm>
          <a:prstGeom prst="roundRect">
            <a:avLst>
              <a:gd name="adj" fmla="val 612"/>
            </a:avLst>
          </a:prstGeom>
          <a:solidFill>
            <a:srgbClr val="304755"/>
          </a:solidFill>
          <a:ln/>
        </p:spPr>
      </p:sp>
      <p:sp>
        <p:nvSpPr>
          <p:cNvPr id="5" name="Text 3"/>
          <p:cNvSpPr/>
          <p:nvPr/>
        </p:nvSpPr>
        <p:spPr>
          <a:xfrm>
            <a:off x="3813810" y="1907262"/>
            <a:ext cx="312420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960239" y="2623304"/>
            <a:ext cx="2875717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0239" y="3054548"/>
            <a:ext cx="601968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Bike-sharing demand is highly volatile, driven by predictable factors (Time/Season) and unpredictable shifts (Events/Anomalies).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19261" y="1767245"/>
            <a:ext cx="6482001" cy="2185154"/>
          </a:xfrm>
          <a:prstGeom prst="roundRect">
            <a:avLst>
              <a:gd name="adj" fmla="val 143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42121" y="1790105"/>
            <a:ext cx="6436281" cy="624959"/>
          </a:xfrm>
          <a:prstGeom prst="roundRect">
            <a:avLst>
              <a:gd name="adj" fmla="val 612"/>
            </a:avLst>
          </a:prstGeom>
          <a:solidFill>
            <a:srgbClr val="304755"/>
          </a:solidFill>
          <a:ln/>
        </p:spPr>
      </p:sp>
      <p:sp>
        <p:nvSpPr>
          <p:cNvPr id="10" name="Text 8"/>
          <p:cNvSpPr/>
          <p:nvPr/>
        </p:nvSpPr>
        <p:spPr>
          <a:xfrm>
            <a:off x="10504051" y="1907262"/>
            <a:ext cx="312420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7650361" y="2623304"/>
            <a:ext cx="2451259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Goal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50361" y="3054548"/>
            <a:ext cx="60198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 go beyond simple forecasting and uncover the underlying structures (hidden shifts) in demand.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9139" y="4160639"/>
            <a:ext cx="6481882" cy="3331012"/>
          </a:xfrm>
          <a:prstGeom prst="roundRect">
            <a:avLst>
              <a:gd name="adj" fmla="val 938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51999" y="4183499"/>
            <a:ext cx="6436162" cy="624959"/>
          </a:xfrm>
          <a:prstGeom prst="roundRect">
            <a:avLst>
              <a:gd name="adj" fmla="val 612"/>
            </a:avLst>
          </a:prstGeom>
          <a:solidFill>
            <a:srgbClr val="304755"/>
          </a:solidFill>
          <a:ln/>
        </p:spPr>
      </p:sp>
      <p:sp>
        <p:nvSpPr>
          <p:cNvPr id="15" name="Text 13"/>
          <p:cNvSpPr/>
          <p:nvPr/>
        </p:nvSpPr>
        <p:spPr>
          <a:xfrm>
            <a:off x="3813810" y="4300657"/>
            <a:ext cx="312420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50" dirty="0"/>
          </a:p>
        </p:txBody>
      </p:sp>
      <p:sp>
        <p:nvSpPr>
          <p:cNvPr id="16" name="Text 14"/>
          <p:cNvSpPr/>
          <p:nvPr/>
        </p:nvSpPr>
        <p:spPr>
          <a:xfrm>
            <a:off x="960239" y="5016698"/>
            <a:ext cx="352579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Combined Methodology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960239" y="5447943"/>
            <a:ext cx="601968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Time Series Analysis: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Model base demand, trend, and seasonality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60239" y="6187559"/>
            <a:ext cx="601968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Clustering: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Segment days/periods into distinct demand regimes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60239" y="6593800"/>
            <a:ext cx="601968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Anomaly Detection: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Identify sudden, unexpected demand shifts that deviate from normal patterns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419261" y="4160639"/>
            <a:ext cx="6482001" cy="3331012"/>
          </a:xfrm>
          <a:prstGeom prst="roundRect">
            <a:avLst>
              <a:gd name="adj" fmla="val 938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442121" y="4183499"/>
            <a:ext cx="6436281" cy="624959"/>
          </a:xfrm>
          <a:prstGeom prst="roundRect">
            <a:avLst>
              <a:gd name="adj" fmla="val 612"/>
            </a:avLst>
          </a:prstGeom>
          <a:solidFill>
            <a:srgbClr val="304755"/>
          </a:solidFill>
          <a:ln/>
        </p:spPr>
      </p:sp>
      <p:sp>
        <p:nvSpPr>
          <p:cNvPr id="22" name="Text 20"/>
          <p:cNvSpPr/>
          <p:nvPr/>
        </p:nvSpPr>
        <p:spPr>
          <a:xfrm>
            <a:off x="10504051" y="4300657"/>
            <a:ext cx="312420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1"/>
          <p:cNvSpPr/>
          <p:nvPr/>
        </p:nvSpPr>
        <p:spPr>
          <a:xfrm>
            <a:off x="7650361" y="5016698"/>
            <a:ext cx="2451259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KDD Context</a:t>
            </a:r>
            <a:endParaRPr lang="en-US" sz="1900" dirty="0"/>
          </a:p>
        </p:txBody>
      </p:sp>
      <p:sp>
        <p:nvSpPr>
          <p:cNvPr id="24" name="Text 22"/>
          <p:cNvSpPr/>
          <p:nvPr/>
        </p:nvSpPr>
        <p:spPr>
          <a:xfrm>
            <a:off x="7650361" y="5447943"/>
            <a:ext cx="6019800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project aligns with the Hands-on Experience goal of applying "hot topics" like Anomaly Detection (AD), Time Series Analysis (TSA), and Clustering to a real-world dataset.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69633"/>
            <a:ext cx="1209341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Methodology: Four-Phase Approach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5239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analysis follows a structured pipeline combining preprocessing, clustering, anomaly detection, and visualization to uncover meaningful demand patterns.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68204" y="3581519"/>
            <a:ext cx="6357818" cy="1657469"/>
          </a:xfrm>
          <a:prstGeom prst="roundRect">
            <a:avLst>
              <a:gd name="adj" fmla="val 2166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68204" y="3477101"/>
            <a:ext cx="6296858" cy="239316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6" name="Text 4"/>
          <p:cNvSpPr/>
          <p:nvPr/>
        </p:nvSpPr>
        <p:spPr>
          <a:xfrm>
            <a:off x="1107519" y="3955732"/>
            <a:ext cx="34187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Phase 1: Preparation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07519" y="4451271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Transform and preprocess data for analysis </a:t>
            </a:r>
          </a:p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(Introduction –slide 3)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3087648"/>
            <a:ext cx="6357818" cy="2016442"/>
          </a:xfrm>
          <a:prstGeom prst="roundRect">
            <a:avLst>
              <a:gd name="adj" fmla="val 1781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9" name="Shape 7"/>
          <p:cNvSpPr/>
          <p:nvPr/>
        </p:nvSpPr>
        <p:spPr>
          <a:xfrm>
            <a:off x="7465338" y="3118128"/>
            <a:ext cx="6296858" cy="239316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0" name="Text 8"/>
          <p:cNvSpPr/>
          <p:nvPr/>
        </p:nvSpPr>
        <p:spPr>
          <a:xfrm>
            <a:off x="7704653" y="3596759"/>
            <a:ext cx="34957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Phase 2: Recognition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04653" y="4092297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clustering to identify stable demand patterns </a:t>
            </a:r>
          </a:p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(Lecture 3- slide 29)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702379"/>
            <a:ext cx="6357818" cy="1657469"/>
          </a:xfrm>
          <a:prstGeom prst="roundRect">
            <a:avLst>
              <a:gd name="adj" fmla="val 2166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68204" y="5732859"/>
            <a:ext cx="6296858" cy="239316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4" name="Text 12"/>
          <p:cNvSpPr/>
          <p:nvPr/>
        </p:nvSpPr>
        <p:spPr>
          <a:xfrm>
            <a:off x="1107519" y="6211491"/>
            <a:ext cx="45774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Phase 3: Deviation Analysis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07519" y="6707029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Apply anomaly detection to find rush hour deviations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5343406"/>
            <a:ext cx="6357818" cy="2016442"/>
          </a:xfrm>
          <a:prstGeom prst="roundRect">
            <a:avLst>
              <a:gd name="adj" fmla="val 1781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7" name="Shape 15"/>
          <p:cNvSpPr/>
          <p:nvPr/>
        </p:nvSpPr>
        <p:spPr>
          <a:xfrm>
            <a:off x="7465338" y="5373886"/>
            <a:ext cx="6296858" cy="239316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8" name="Text 16"/>
          <p:cNvSpPr/>
          <p:nvPr/>
        </p:nvSpPr>
        <p:spPr>
          <a:xfrm>
            <a:off x="7704653" y="5852517"/>
            <a:ext cx="41938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Phase 4: Communication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04653" y="6348055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Visualize and communicate final insights </a:t>
            </a:r>
          </a:p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(lecture 2 Data Visualization : slide 3 )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565" y="586264"/>
            <a:ext cx="7651671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Phase 1: Data Preparation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32565" y="2159913"/>
            <a:ext cx="7651671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Hourly data was aggregated into 24-dimensional daily profiles capturing full usage trends. Normalization was applied to prevent bias from high rush-hour magnitudes in distance calculations.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2565" y="3536216"/>
            <a:ext cx="106561" cy="106561"/>
          </a:xfrm>
          <a:prstGeom prst="roundRect">
            <a:avLst>
              <a:gd name="adj" fmla="val 429050"/>
            </a:avLst>
          </a:prstGeom>
          <a:solidFill>
            <a:srgbClr val="0A988B"/>
          </a:solidFill>
          <a:ln/>
        </p:spPr>
      </p:sp>
      <p:sp>
        <p:nvSpPr>
          <p:cNvPr id="6" name="Text 3"/>
          <p:cNvSpPr/>
          <p:nvPr/>
        </p:nvSpPr>
        <p:spPr>
          <a:xfrm>
            <a:off x="6552248" y="3423047"/>
            <a:ext cx="3003709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Engineering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552248" y="3864412"/>
            <a:ext cx="7331988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Aggregated hourly data into daily 24-hour profiles to capture complete usage patterns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32565" y="5086171"/>
            <a:ext cx="106561" cy="106561"/>
          </a:xfrm>
          <a:prstGeom prst="roundRect">
            <a:avLst>
              <a:gd name="adj" fmla="val 429050"/>
            </a:avLst>
          </a:prstGeom>
          <a:solidFill>
            <a:srgbClr val="0A988B"/>
          </a:solidFill>
          <a:ln/>
        </p:spPr>
      </p:sp>
      <p:sp>
        <p:nvSpPr>
          <p:cNvPr id="9" name="Text 6"/>
          <p:cNvSpPr/>
          <p:nvPr/>
        </p:nvSpPr>
        <p:spPr>
          <a:xfrm>
            <a:off x="6552248" y="4973003"/>
            <a:ext cx="2508171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Normalization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552248" y="5414367"/>
            <a:ext cx="7331988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Applied scaling to ensure Euclidean distance calculations in K-Means are unbiased by rush-hour magnitude 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(</a:t>
            </a:r>
            <a:r>
              <a:rPr lang="en-IN" sz="1600" b="1" dirty="0">
                <a:solidFill>
                  <a:schemeClr val="bg2">
                    <a:lumMod val="90000"/>
                  </a:schemeClr>
                </a:solidFill>
              </a:rPr>
              <a:t>Lecture 3 Clustering – Slide 29)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32565" y="6636127"/>
            <a:ext cx="106561" cy="106561"/>
          </a:xfrm>
          <a:prstGeom prst="roundRect">
            <a:avLst>
              <a:gd name="adj" fmla="val 429050"/>
            </a:avLst>
          </a:prstGeom>
          <a:solidFill>
            <a:srgbClr val="0A988B"/>
          </a:solidFill>
          <a:ln/>
        </p:spPr>
      </p:sp>
      <p:sp>
        <p:nvSpPr>
          <p:cNvPr id="12" name="Text 9"/>
          <p:cNvSpPr/>
          <p:nvPr/>
        </p:nvSpPr>
        <p:spPr>
          <a:xfrm>
            <a:off x="6552248" y="6522958"/>
            <a:ext cx="266271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External Features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552248" y="6964323"/>
            <a:ext cx="7331988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Incorporated weather and holiday indicators as explanatory variables for anomalies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8106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Phase 2: Pattern Recognition Through Clustering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35208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K-Means clustering revealed two distinct demand regimes within bike-sharing usage, representing fundamentally different behavioral patterns that require separate operational strategies.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0096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Method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24124" y="5600938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K-Means Clustering (partition-based approach) identified stable demand regimes within the dataset. 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.(</a:t>
            </a:r>
            <a:r>
              <a:rPr lang="en-IN" sz="2000" b="1" dirty="0">
                <a:solidFill>
                  <a:schemeClr val="bg2">
                    <a:lumMod val="90000"/>
                  </a:schemeClr>
                </a:solidFill>
              </a:rPr>
              <a:t>Lecture 3 Clustering– Slide 4)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57961" y="50096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57961" y="5600938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Two major, distinct clusters discovered, representing two hidden demand shifts in bike-sharing behavior.</a:t>
            </a: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C0514E-424D-4DB3-9DC8-2F5A00D95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3249"/>
            <a:ext cx="6227180" cy="3599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C8A9E3-DBCC-AD29-0100-4C9EDAB89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6227180" cy="25591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112" y="555546"/>
            <a:ext cx="7729776" cy="1188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Finding 1: Two Hidden Demand Profiles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07112" y="2047042"/>
            <a:ext cx="7729776" cy="2276594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</p:sp>
      <p:sp>
        <p:nvSpPr>
          <p:cNvPr id="5" name="Shape 2"/>
          <p:cNvSpPr/>
          <p:nvPr/>
        </p:nvSpPr>
        <p:spPr>
          <a:xfrm>
            <a:off x="909042" y="2248972"/>
            <a:ext cx="606028" cy="606028"/>
          </a:xfrm>
          <a:prstGeom prst="roundRect">
            <a:avLst>
              <a:gd name="adj" fmla="val 15086903"/>
            </a:avLst>
          </a:prstGeom>
          <a:solidFill>
            <a:srgbClr val="0A988B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730" y="2415540"/>
            <a:ext cx="272653" cy="2726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9042" y="3056930"/>
            <a:ext cx="2497455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Commuter Profile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909042" y="3475196"/>
            <a:ext cx="7325916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Clear double-peaks at morning and afternoon rush hours, representing work-related travel on standard weekdays.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0" y="4641036"/>
            <a:ext cx="7729776" cy="2276594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</p:sp>
      <p:sp>
        <p:nvSpPr>
          <p:cNvPr id="10" name="Shape 6"/>
          <p:cNvSpPr/>
          <p:nvPr/>
        </p:nvSpPr>
        <p:spPr>
          <a:xfrm>
            <a:off x="909042" y="4727496"/>
            <a:ext cx="606028" cy="606028"/>
          </a:xfrm>
          <a:prstGeom prst="roundRect">
            <a:avLst>
              <a:gd name="adj" fmla="val 15086903"/>
            </a:avLst>
          </a:prstGeom>
          <a:solidFill>
            <a:srgbClr val="0A988B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0" y="4894064"/>
            <a:ext cx="272653" cy="27265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59901" y="5523349"/>
            <a:ext cx="2376964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Leisure Profile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201930" y="5932230"/>
            <a:ext cx="7325916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Single gradual peak spanning noon to late afternoon, representing recreational non-work usage patterns.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159901" y="7084198"/>
            <a:ext cx="7729776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Critical Insight: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Operational planning must recognize a day's true usage profile rather than relying solely on workingday classification flags.</a:t>
            </a:r>
            <a:endParaRPr lang="en-US" sz="15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C8ECFD-F8B6-67B8-224C-6FFCB45A8D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7084" y="6905"/>
            <a:ext cx="6713316" cy="43167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FA466D-75D3-2A77-A33C-C04A3B2C9E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1706" y="4330541"/>
            <a:ext cx="6698694" cy="39026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8" y="-685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518" y="933569"/>
            <a:ext cx="7629763" cy="1272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Phase 3: Anomaly Detection Framework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43518" y="2530316"/>
            <a:ext cx="7629763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Clustering-based anomaly detection identified days where demand deviated from expected patterns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(</a:t>
            </a:r>
            <a:r>
              <a:rPr lang="en-IN" sz="1600" b="1" dirty="0">
                <a:solidFill>
                  <a:schemeClr val="bg2">
                    <a:lumMod val="90000"/>
                  </a:schemeClr>
                </a:solidFill>
              </a:rPr>
              <a:t>Anomaly Detection (2) – Slide 2)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Anomaly scores were calculated as Euclidean distances from assigned cluster centroids, with focus on largest rush-hour deviations.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3519" y="4046176"/>
            <a:ext cx="3706654" cy="1979890"/>
          </a:xfrm>
          <a:prstGeom prst="roundRect">
            <a:avLst>
              <a:gd name="adj" fmla="val 1639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90335" y="4058841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Definition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490335" y="4506754"/>
            <a:ext cx="3213021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 anomaly is a pattern that does not conform to expected cluster behavior </a:t>
            </a:r>
            <a:r>
              <a:rPr lang="en-IN" sz="1600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en-IN" sz="1600" b="1" dirty="0">
                <a:solidFill>
                  <a:schemeClr val="bg2">
                    <a:lumMod val="90000"/>
                  </a:schemeClr>
                </a:solidFill>
              </a:rPr>
              <a:t>Anomaly Detection (1) – Slide 3</a:t>
            </a:r>
            <a:r>
              <a:rPr lang="en-IN" sz="1600" dirty="0">
                <a:solidFill>
                  <a:schemeClr val="bg2">
                    <a:lumMod val="90000"/>
                  </a:schemeClr>
                </a:solidFill>
              </a:rPr>
              <a:t>)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509" y="4016930"/>
            <a:ext cx="3706773" cy="1979890"/>
          </a:xfrm>
          <a:prstGeom prst="roundRect">
            <a:avLst>
              <a:gd name="adj" fmla="val 1639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13325" y="4058841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Scoring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413325" y="4506754"/>
            <a:ext cx="3213140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Distance from assigned cluster centroid serves as the anomaly score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43519" y="6232207"/>
            <a:ext cx="7629763" cy="1287661"/>
          </a:xfrm>
          <a:prstGeom prst="roundRect">
            <a:avLst>
              <a:gd name="adj" fmla="val 2520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90335" y="6255068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Focus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490335" y="6702981"/>
            <a:ext cx="713613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Analysis filtered to largest deviations specifically in rush-hour demand</a:t>
            </a:r>
            <a:endParaRPr lang="en-US" sz="17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2B34C1-0820-22C0-3E8D-72280FC34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52" y="365044"/>
            <a:ext cx="5478538" cy="37497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140184-BCB2-4CE1-36EC-E4617D2E8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" y="4114800"/>
            <a:ext cx="5583657" cy="38270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1502CC-0070-869F-0FBE-BE432A472172}"/>
              </a:ext>
            </a:extLst>
          </p:cNvPr>
          <p:cNvSpPr txBox="1"/>
          <p:nvPr/>
        </p:nvSpPr>
        <p:spPr>
          <a:xfrm>
            <a:off x="568391" y="7941826"/>
            <a:ext cx="401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LOF BASED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A729C7-C280-45EB-FD3A-A192E6423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336" y="6126598"/>
            <a:ext cx="8223673" cy="19749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FFFBFA-D2DC-0A0D-081F-2FA584956BEB}"/>
              </a:ext>
            </a:extLst>
          </p:cNvPr>
          <p:cNvSpPr txBox="1"/>
          <p:nvPr/>
        </p:nvSpPr>
        <p:spPr>
          <a:xfrm>
            <a:off x="2014151" y="74826"/>
            <a:ext cx="165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Isolation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522" y="804148"/>
            <a:ext cx="7650956" cy="1254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Finding 2: Weather Impact on Rush Hours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46522" y="2378512"/>
            <a:ext cx="7650956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most severe demand drops during rush hours correlated strongly with extreme weather conditions, including severe cold, heat, and poor weather events. This causes operational over-stocking when facilities are prepared for expected commuter demand.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6522" y="4196120"/>
            <a:ext cx="250936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Observation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46522" y="4723090"/>
            <a:ext cx="3565327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Largest anomalies registered as severe demand drops during peak commute times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839772" y="4196120"/>
            <a:ext cx="250936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Root Cause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4839772" y="4723090"/>
            <a:ext cx="3565327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Extreme weather disrupts expected "Commuter Profile," forcing behavioral shift away from bike usage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6522" y="6178272"/>
            <a:ext cx="7650956" cy="1247180"/>
          </a:xfrm>
          <a:prstGeom prst="roundRect">
            <a:avLst>
              <a:gd name="adj" fmla="val 2565"/>
            </a:avLst>
          </a:prstGeom>
          <a:solidFill>
            <a:srgbClr val="054842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63" y="6501884"/>
            <a:ext cx="266581" cy="21324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439585" y="6444734"/>
            <a:ext cx="6744653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Weather-driven anomalies are predictable and critical for resource planning and inventory management.</a:t>
            </a:r>
            <a:endParaRPr lang="en-US" sz="16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42CC52-1374-744B-6191-A7BFFBC28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126" y="-4882"/>
            <a:ext cx="5602148" cy="33731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01FD28-1B90-F492-8A73-ECF925487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609" y="0"/>
            <a:ext cx="10819181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1311</Words>
  <Application>Microsoft Office PowerPoint</Application>
  <PresentationFormat>Custom</PresentationFormat>
  <Paragraphs>163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Unbounded</vt:lpstr>
      <vt:lpstr>Cabin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VISHNUPRIYA PM</dc:creator>
  <cp:lastModifiedBy>tresa nancy</cp:lastModifiedBy>
  <cp:revision>6</cp:revision>
  <dcterms:created xsi:type="dcterms:W3CDTF">2025-10-26T22:55:52Z</dcterms:created>
  <dcterms:modified xsi:type="dcterms:W3CDTF">2025-10-29T00:31:47Z</dcterms:modified>
</cp:coreProperties>
</file>